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oboto Thin"/>
      <p:regular r:id="rId28"/>
      <p:bold r:id="rId29"/>
      <p:italic r:id="rId30"/>
      <p:boldItalic r:id="rId31"/>
    </p:embeddedFont>
    <p:embeddedFont>
      <p:font typeface="Roboto Medium"/>
      <p:regular r:id="rId32"/>
      <p:bold r:id="rId33"/>
      <p:italic r:id="rId34"/>
      <p:boldItalic r:id="rId35"/>
    </p:embeddedFont>
    <p:embeddedFont>
      <p:font typeface="Robo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Thin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Thin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Thin-boldItalic.fntdata"/><Relationship Id="rId30" Type="http://schemas.openxmlformats.org/officeDocument/2006/relationships/font" Target="fonts/RobotoThin-italic.fntdata"/><Relationship Id="rId11" Type="http://schemas.openxmlformats.org/officeDocument/2006/relationships/slide" Target="slides/slide6.xml"/><Relationship Id="rId33" Type="http://schemas.openxmlformats.org/officeDocument/2006/relationships/font" Target="fonts/RobotoMedium-bold.fntdata"/><Relationship Id="rId10" Type="http://schemas.openxmlformats.org/officeDocument/2006/relationships/slide" Target="slides/slide5.xml"/><Relationship Id="rId32" Type="http://schemas.openxmlformats.org/officeDocument/2006/relationships/font" Target="fonts/RobotoMedium-regular.fntdata"/><Relationship Id="rId13" Type="http://schemas.openxmlformats.org/officeDocument/2006/relationships/slide" Target="slides/slide8.xml"/><Relationship Id="rId35" Type="http://schemas.openxmlformats.org/officeDocument/2006/relationships/font" Target="fonts/Roboto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Medium-italic.fntdata"/><Relationship Id="rId15" Type="http://schemas.openxmlformats.org/officeDocument/2006/relationships/slide" Target="slides/slide10.xml"/><Relationship Id="rId37" Type="http://schemas.openxmlformats.org/officeDocument/2006/relationships/font" Target="fonts/Roboto-bold.fntdata"/><Relationship Id="rId14" Type="http://schemas.openxmlformats.org/officeDocument/2006/relationships/slide" Target="slides/slide9.xml"/><Relationship Id="rId36" Type="http://schemas.openxmlformats.org/officeDocument/2006/relationships/font" Target="fonts/Roboto-regular.fntdata"/><Relationship Id="rId17" Type="http://schemas.openxmlformats.org/officeDocument/2006/relationships/slide" Target="slides/slide12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ac3f9cc7e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ac3f9cc7e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ac3f9cc7e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ac3f9cc7e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ac3f9cc7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ac3f9cc7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ac3f9cc7e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ac3f9cc7e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ac3f9cc7e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ac3f9cc7e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ac3f9cc7e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ac3f9cc7e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ac3f9cc7e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ac3f9cc7e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ac3f9cc7e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cac3f9cc7e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ac3f9cc7e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ac3f9cc7e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c4d7a225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c4d7a225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5985b727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5985b727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c4d7a225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cc4d7a225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c4d7a225d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cc4d7a225d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cc4d7a225d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cc4d7a225d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5985b727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5985b727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5985b727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5985b727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5985b7272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5985b727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ac3f9cc7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ac3f9cc7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ac3f9cc7e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ac3f9cc7e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ac3f9cc7e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ac3f9cc7e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ac3f9cc7e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ac3f9cc7e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80458" y="4839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69047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2573750"/>
            <a:ext cx="8520600" cy="18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80458" y="4839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80458" y="4839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80458" y="4839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80458" y="4839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80458" y="4839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80458" y="4839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4332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80458" y="4839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80458" y="4839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415625"/>
            <a:ext cx="4572000" cy="447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80458" y="4839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80458" y="4839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458" y="48390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2445850" y="4874300"/>
            <a:ext cx="4436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C3zCWoETOdo2WeLJaqthK-mpGn3SLMvF/view" TargetMode="External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__iL5RSw5oa6zWW5uIy0ANT2qiG-ym7b/view" TargetMode="External"/><Relationship Id="rId4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4HG0lo1xIua25ZPnpmL4IxjLcAUw7A57/view" TargetMode="External"/><Relationship Id="rId4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KGdLUPvOEnm2eYguR73wsM8hGoXlckHD/view" TargetMode="External"/><Relationship Id="rId4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rive.google.com/file/d/1i8YGmuCDwogAfN9iZKWZAwbk6cm8Ufzk/view" TargetMode="External"/><Relationship Id="rId4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WkbfNwuaIirHBM_OLs-uafXTy6V-6XcZ/view" TargetMode="External"/><Relationship Id="rId4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25088" l="0" r="0" t="0"/>
          <a:stretch/>
        </p:blipFill>
        <p:spPr>
          <a:xfrm>
            <a:off x="0" y="384675"/>
            <a:ext cx="9144000" cy="45379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3879300" y="1587250"/>
            <a:ext cx="5264700" cy="11256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2460"/>
                </a:srgbClr>
              </a:gs>
              <a:gs pos="100000">
                <a:srgbClr val="000000">
                  <a:alpha val="42460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>
            <a:off x="3778513" y="1414452"/>
            <a:ext cx="5475000" cy="93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to BFM</a:t>
            </a:r>
            <a:endParaRPr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3959275" y="2176350"/>
            <a:ext cx="511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One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Circle</a:t>
            </a:r>
            <a:endParaRPr/>
          </a:p>
        </p:txBody>
      </p:sp>
      <p:pic>
        <p:nvPicPr>
          <p:cNvPr id="130" name="Google Shape;130;p22" title="onecircl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1930" y="1011562"/>
            <a:ext cx="6360149" cy="357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Two</a:t>
            </a:r>
            <a:r>
              <a:rPr lang="en-GB"/>
              <a:t> Circle</a:t>
            </a:r>
            <a:endParaRPr/>
          </a:p>
        </p:txBody>
      </p:sp>
      <p:pic>
        <p:nvPicPr>
          <p:cNvPr id="136" name="Google Shape;136;p23" title="twocircl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5575" y="892300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Pursuit Curves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pursuit curve determines </a:t>
            </a:r>
            <a:r>
              <a:rPr lang="en-GB"/>
              <a:t>whether you are either closing, maintaining or enlarging the distance between yourself and the opponent while in a turn.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Lead pursuit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You are aiming in-front of the opponent’s nose (i.e. leading)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Use it to close distance and/or get a guns lead firing solution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Pure pursuit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You are following the same turn as the opponent. You flight path is pointing directly at them.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Use to chase the opponent at the current distance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Lag pursuit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Your flight path is lagging behind the enemy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Use to avoid overshooting, create distance to get a good missile solution etc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Pursuit Curves</a:t>
            </a:r>
            <a:endParaRPr/>
          </a:p>
        </p:txBody>
      </p:sp>
      <p:pic>
        <p:nvPicPr>
          <p:cNvPr id="148" name="Google Shape;148;p25" title="pursui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5575" y="1017725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closer look at lead</a:t>
            </a:r>
            <a:endParaRPr/>
          </a:p>
        </p:txBody>
      </p:sp>
      <p:pic>
        <p:nvPicPr>
          <p:cNvPr id="154" name="Google Shape;154;p26" title="lea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5575" y="1017725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Lift Vector</a:t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311700" y="1152475"/>
            <a:ext cx="8520600" cy="16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Points in the direction of your aircraft’s lift.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 the cockpit, look directly above you. That is roughly where your lift vector is pointing.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Useful to utilise the lift vector in out of plane </a:t>
            </a:r>
            <a:r>
              <a:rPr lang="en-GB"/>
              <a:t>maneuvering</a:t>
            </a:r>
            <a:r>
              <a:rPr lang="en-GB"/>
              <a:t> (circles that are not limited to horizontal turns)</a:t>
            </a:r>
            <a:endParaRPr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2226" y="2529000"/>
            <a:ext cx="3808376" cy="196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311700" y="2766228"/>
            <a:ext cx="4290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In out of </a:t>
            </a:r>
            <a:r>
              <a:rPr b="1" lang="en-GB"/>
              <a:t>plane maneuvering, your lift vector is used like your flight path vector for pursuit curves.</a:t>
            </a:r>
            <a:r>
              <a:rPr b="1" lang="en-GB"/>
              <a:t> 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Lift Vector circles</a:t>
            </a:r>
            <a:endParaRPr/>
          </a:p>
        </p:txBody>
      </p:sp>
      <p:pic>
        <p:nvPicPr>
          <p:cNvPr id="168" name="Google Shape;168;p28" title="lead_lift_vector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5575" y="913675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Low yo-yo</a:t>
            </a:r>
            <a:endParaRPr/>
          </a:p>
        </p:txBody>
      </p:sp>
      <p:pic>
        <p:nvPicPr>
          <p:cNvPr id="174" name="Google Shape;174;p29" title="low-yo-y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5575" y="977775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Bringing</a:t>
            </a:r>
            <a:r>
              <a:rPr lang="en-GB"/>
              <a:t> it all </a:t>
            </a:r>
            <a:r>
              <a:rPr lang="en-GB"/>
              <a:t>together</a:t>
            </a:r>
            <a:r>
              <a:rPr lang="en-GB"/>
              <a:t>...</a:t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simple yo-yo </a:t>
            </a:r>
            <a:r>
              <a:rPr lang="en-GB"/>
              <a:t>maneuver brings together all fundamentals of BFM: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Energy: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The low yo-yo involves a dive that trades altitude for speed: PE for KE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Circles: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It effectively tightens turn radius in a one circle fight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Pursuit curves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Lead pursuit is exploited to achieve an offensive position starting from a neutral one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Lift Vector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The lift vector is exploited in OOP maneuvering to achieve the lead pursuit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Exercises</a:t>
            </a:r>
            <a:endParaRPr/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Split into small groups (3-4)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Each group will rotate between spectator and </a:t>
            </a:r>
            <a:r>
              <a:rPr lang="en-GB"/>
              <a:t>participant in</a:t>
            </a:r>
            <a:r>
              <a:rPr lang="en-GB"/>
              <a:t> head-to-head air spawns to practice BFM.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Groups will be of mixed ability to allow the less experienced to receive feedback and demonstrations.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Rules: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No shooting before the merge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Unless stated as part of the </a:t>
            </a:r>
            <a:r>
              <a:rPr lang="en-GB"/>
              <a:t>exercise, no large amount of tactical maneuvering before the merge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If nothing more can be learned from a fight, call “knock it off” to immediately cease the fight and be ready to spawn again (Avoid fighting until you’re both gliding on empty tanks)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Try to keep the airframes the same at the beginning, e.g F-16 vs F-16 or F-14 vs F-14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Move onto the next exercise only when everyone (spectators and participants) have completed the current one.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Not a competition - be cooperative with your “enemy” and learn together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BFM?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Maneuvering to gain a positional advantage over the enemy using: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Energy management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Geometry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Pursuit Curves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Applicable at short ranges (guns, fox 2)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 </a:t>
            </a:r>
            <a:r>
              <a:rPr lang="en-GB"/>
              <a:t>its</a:t>
            </a:r>
            <a:r>
              <a:rPr lang="en-GB"/>
              <a:t> simplest form, relevant to 1v1 engagements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Basis behind well known and effective </a:t>
            </a:r>
            <a:r>
              <a:rPr lang="en-GB"/>
              <a:t>maneuvers such has: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Yo-yo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Scissors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Lag displacement roll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Split-S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 etc...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Exercise 1: Warm up</a:t>
            </a:r>
            <a:endParaRPr/>
          </a:p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Practice two fights each with neutral merges, to get a feel of things and and warm 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Do not worry too much about tactics, which circles to force/choose etc at this stage.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 these fights to note how the aircraft behaves at different speeds and g-loads. 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Exercise 2: Energy Asymmetry</a:t>
            </a:r>
            <a:endParaRPr/>
          </a:p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Deliberately</a:t>
            </a:r>
            <a:r>
              <a:rPr lang="en-GB"/>
              <a:t> create an energy asymmetry before the merge, from altitude, speed, or both.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Note what effects this asymmetry has on the fight and how often each aircraft is able to assume offensive positions.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Take it in turns so everyone has a go at being the high energy and low energy aircraft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Exercise 3: Circles and freeform</a:t>
            </a:r>
            <a:endParaRPr/>
          </a:p>
        </p:txBody>
      </p:sp>
      <p:sp>
        <p:nvSpPr>
          <p:cNvPr id="204" name="Google Shape;204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Choose and agree on what circle geometry will be used on the merge. Try both a one and two circle fight - note how this affects situational awareness of your enemy after the merge.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Continue the rotating fights in a free-form fashion, exploring and </a:t>
            </a:r>
            <a:r>
              <a:rPr lang="en-GB"/>
              <a:t>exploiting</a:t>
            </a:r>
            <a:r>
              <a:rPr lang="en-GB"/>
              <a:t> the concepts from the slides (circles, pursuit curves, life vector, out of plane </a:t>
            </a:r>
            <a:r>
              <a:rPr lang="en-GB"/>
              <a:t>manoeuvring</a:t>
            </a:r>
            <a:r>
              <a:rPr lang="en-GB"/>
              <a:t> etc..)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BFM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One </a:t>
            </a:r>
            <a:r>
              <a:rPr lang="en-GB"/>
              <a:t>often</a:t>
            </a:r>
            <a:r>
              <a:rPr lang="en-GB"/>
              <a:t> learns BFM by </a:t>
            </a:r>
            <a:r>
              <a:rPr lang="en-GB"/>
              <a:t>studying</a:t>
            </a:r>
            <a:r>
              <a:rPr lang="en-GB"/>
              <a:t> </a:t>
            </a:r>
            <a:r>
              <a:rPr lang="en-GB"/>
              <a:t>maneuvers and trying and implement them when necessary, but BFM is highly dynamic.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This series of trainings aims to teach BFM through the basic fundamentals that the maneuvers are built upon, and hopefully result in a good, intuitive understanding.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fundamentals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926125"/>
            <a:ext cx="8520600" cy="39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Energy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The management of an aircraft's kinetic and potential energy, it's conservation and recuperation.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Circle Flow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The turn rate of the aircraft, it's turn radius, and exploitation of either in one and two circle flow fights to gain an advantage.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Pursuit Curves 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Choosing or forcing a lag, pure or lead pursuit.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Lift Vector Control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Understanding and managing the lift vector of one's aircraft in out of plane maneuvering.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Energy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Kinetic Energy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Related to how fast your aircraft is going. The faster your are, the higher your kinetic energy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Potential Energy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Related to your altitude. The amount of “stored” energy that can be converted into kinetic energy, such as in a dive.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Total energy is PE + KE. Therefore, a combination of altitude and speed.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Having a higher energy state than your opponent puts you at a significant advantage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“energy banking”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" name="Google Shape;88;p18"/>
          <p:cNvGrpSpPr/>
          <p:nvPr/>
        </p:nvGrpSpPr>
        <p:grpSpPr>
          <a:xfrm>
            <a:off x="651150" y="1017725"/>
            <a:ext cx="2486816" cy="3711155"/>
            <a:chOff x="1118234" y="283725"/>
            <a:chExt cx="2090816" cy="4076400"/>
          </a:xfrm>
        </p:grpSpPr>
        <p:sp>
          <p:nvSpPr>
            <p:cNvPr id="89" name="Google Shape;89;p18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1118234" y="341749"/>
              <a:ext cx="2048100" cy="16176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Tax Free Swiss Bank Account (Savings)</a:t>
              </a:r>
              <a:endParaRPr sz="12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80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Potential</a:t>
              </a:r>
              <a:endParaRPr sz="37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 rot="5400000">
              <a:off x="1926421" y="2011688"/>
              <a:ext cx="4140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1118297" y="2389778"/>
              <a:ext cx="2030400" cy="18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Roboto"/>
                <a:buChar char="●"/>
              </a:pPr>
              <a:r>
                <a:rPr lang="en-GB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 tax. The amount you store in this account doesn’t </a:t>
              </a:r>
              <a:r>
                <a:rPr lang="en-GB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depreciate</a:t>
              </a:r>
              <a:r>
                <a:rPr lang="en-GB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Roboto"/>
                <a:buChar char="●"/>
              </a:pPr>
              <a:r>
                <a:rPr lang="en-GB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Not immediately accessible. You can’t do anything useful with your savings until you withdraw them.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" name="Google Shape;95;p18"/>
          <p:cNvGrpSpPr/>
          <p:nvPr/>
        </p:nvGrpSpPr>
        <p:grpSpPr>
          <a:xfrm>
            <a:off x="3328600" y="1017725"/>
            <a:ext cx="2486816" cy="3711155"/>
            <a:chOff x="1118234" y="283725"/>
            <a:chExt cx="2090816" cy="4076400"/>
          </a:xfrm>
        </p:grpSpPr>
        <p:sp>
          <p:nvSpPr>
            <p:cNvPr id="96" name="Google Shape;96;p18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1118234" y="341749"/>
              <a:ext cx="2048100" cy="16176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Spending Account</a:t>
              </a:r>
              <a:endParaRPr sz="12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80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Kinetic</a:t>
              </a:r>
              <a:endParaRPr sz="38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00" name="Google Shape;100;p18"/>
            <p:cNvSpPr/>
            <p:nvPr/>
          </p:nvSpPr>
          <p:spPr>
            <a:xfrm rot="5400000">
              <a:off x="1938871" y="2000795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1118297" y="2374126"/>
              <a:ext cx="2030400" cy="18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Roboto"/>
                <a:buChar char="●"/>
              </a:pPr>
              <a:r>
                <a:rPr lang="en-GB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Immediately spendable.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Roboto"/>
                <a:buChar char="●"/>
              </a:pPr>
              <a:r>
                <a:rPr lang="en-GB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High tax rate (in the form of drag!). Funds in this account slowly deplete even if you’re not spending them on anything useful.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6006050" y="1152475"/>
            <a:ext cx="2826300" cy="36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You have a steady income of energy: </a:t>
            </a:r>
            <a:r>
              <a:rPr b="1" lang="en-GB" sz="1300"/>
              <a:t>Engine Thrust.</a:t>
            </a:r>
            <a:endParaRPr b="1"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/>
              <a:t>Energy in potential form isn’t immediately useful. 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/>
              <a:t>It needs to be converted into kinetic to use against your opponent.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/>
              <a:t>Since kinetic energy is related to speed, and the </a:t>
            </a:r>
            <a:r>
              <a:rPr lang="en-GB" sz="1300"/>
              <a:t>higher</a:t>
            </a:r>
            <a:r>
              <a:rPr lang="en-GB" sz="1300"/>
              <a:t> your speed, the higher your drag, this energy is highly taxed!</a:t>
            </a:r>
            <a:endParaRPr sz="1300"/>
          </a:p>
          <a:p>
            <a:pPr indent="-304958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➔"/>
            </a:pPr>
            <a:r>
              <a:rPr lang="en-GB" sz="1300"/>
              <a:t>Transfer Kinetic back to Potential when it’s not being used</a:t>
            </a:r>
            <a:endParaRPr sz="1300"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-GB" sz="1300"/>
              <a:t>Always be saving! Top up that tax free potential energy account whenever possible</a:t>
            </a:r>
            <a:endParaRPr sz="1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Energy Management in practice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Aim to have a higher energy state than your opponent before engaging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Climb to high altitude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Maintain reasonably high speed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Spend energy wisely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High AoA </a:t>
            </a:r>
            <a:r>
              <a:rPr lang="en-GB"/>
              <a:t>maneuvers bleed energy fast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During a dogfight you’ll likely be spending more energy than you’re earning but so is your opponent, so try to budget better than them.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Recuperate PE when possible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E.g: You go for guns on an enemy at high speed, sending them defensive, allowing you to disengage on the egress, climb and recuperate PE before turning in for another attack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Circle Flow</a:t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Circle flow emerges from two basic principles: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Turn rate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How quickly your aircraft turns (degrees per second). An aircraft that can turn a full 360 degrees faster than another has a higher turn rate. Higher rate is better.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Turn radius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How large the radius of the turning circle is. Smaller radius is better.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For each aircraft there is an optimal speed for both rate and radius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Having a high turn rate does not mean also having a small turn radius and vice versa. These asymmetries between </a:t>
            </a:r>
            <a:r>
              <a:rPr lang="en-GB"/>
              <a:t>different </a:t>
            </a:r>
            <a:r>
              <a:rPr lang="en-GB"/>
              <a:t>aircraft and their speeds can be exploited to gain an advantage.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Circles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437350" y="3732950"/>
            <a:ext cx="3147600" cy="9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Both aircraft turn in the same cardinal direction (e.g, east)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They follow the same circle in the same direction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-GB" sz="1000"/>
              <a:t>Favours smaller turn radius</a:t>
            </a:r>
            <a:endParaRPr b="1" sz="1000"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350" y="1457750"/>
            <a:ext cx="3147574" cy="222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5675" y="1457738"/>
            <a:ext cx="3147574" cy="222801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5425663" y="3732950"/>
            <a:ext cx="3147600" cy="9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Aircraft turn in opposite</a:t>
            </a:r>
            <a:r>
              <a:rPr lang="en-GB" sz="1000"/>
              <a:t> cardinal directions (e.g, one to the east and one to the west)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They turn in different circles meeting in a second head-on merge.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-GB" sz="1000"/>
              <a:t>Favours faster turn rate</a:t>
            </a:r>
            <a:endParaRPr b="1" sz="1000"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1072" y="612675"/>
            <a:ext cx="988450" cy="215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X51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